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85" r:id="rId4"/>
    <p:sldId id="284" r:id="rId5"/>
    <p:sldId id="283" r:id="rId6"/>
    <p:sldId id="279" r:id="rId7"/>
    <p:sldId id="272" r:id="rId8"/>
    <p:sldId id="265" r:id="rId9"/>
    <p:sldId id="281" r:id="rId10"/>
    <p:sldId id="280" r:id="rId11"/>
    <p:sldId id="282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F5C9-9B14-48E5-86FB-326EA79DB25D}" type="datetimeFigureOut">
              <a:rPr lang="uk-UA" smtClean="0"/>
              <a:pPr/>
              <a:t>12.08.2020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6311-3895-4179-9308-4FA67DA3B6B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0371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Малюнок звідси </a:t>
            </a:r>
            <a:r>
              <a:rPr lang="en-US" dirty="0" smtClean="0"/>
              <a:t>https://e-learning.org.ua/course/info.php?id=97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510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6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Малюнок звідси </a:t>
            </a:r>
            <a:r>
              <a:rPr lang="en-US" dirty="0" smtClean="0"/>
              <a:t>https://centerschoolpa.org/stem-class-rube-goldberg-projects/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521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A88C-275C-472B-9B7B-B5D6E5174DEB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0040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5C35-1041-4E74-B1B0-1484844C0200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6658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2D7F-FFD5-4D87-BCD9-D56C49CF4FF8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33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403C-25CE-464B-BE88-71FFED2879B4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17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6B6F-3820-49CA-B792-1BB376EC4311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414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956C-7322-4B17-A1E0-8C628D4D3C35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0913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61F-29E8-46E4-BED1-F5861FD15C8D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0177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145A-D864-433E-97A8-605A987B3864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90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C383-81F6-4F13-89E1-B0F15127E3A1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620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C50-2B11-431C-BE91-53A390697660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54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0F2-9652-4DCB-A56C-3E4E7E3F103F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11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752D-8284-4E97-B9F7-3E05F2786FA4}" type="datetime1">
              <a:rPr lang="uk-UA" smtClean="0"/>
              <a:pPr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A926-D32C-4E30-871E-9178A8996D8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688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6" t="17173" r="10464" b="16625"/>
          <a:stretch/>
        </p:blipFill>
        <p:spPr bwMode="auto">
          <a:xfrm flipH="1">
            <a:off x="362532" y="3717032"/>
            <a:ext cx="3200400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 smtClean="0"/>
              <a:t>Методика STEM-освіти з математики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Херсонський державний університет</a:t>
            </a:r>
          </a:p>
          <a:p>
            <a:r>
              <a:rPr lang="uk-UA" dirty="0" smtClean="0"/>
              <a:t>Кафедра </a:t>
            </a:r>
            <a:r>
              <a:rPr lang="uk-UA" dirty="0"/>
              <a:t>інформатики, програмної інженерії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 </a:t>
            </a:r>
            <a:r>
              <a:rPr lang="uk-UA" dirty="0"/>
              <a:t>економічної кібернетики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6464" y="4725144"/>
            <a:ext cx="4572000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автори: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Валько 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Н.В.</a:t>
            </a: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Кушнір Н.О.</a:t>
            </a: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Осипова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16476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робототехніки</a:t>
            </a:r>
            <a:br>
              <a:rPr lang="uk-UA" dirty="0" smtClean="0"/>
            </a:br>
            <a:r>
              <a:rPr lang="uk-UA" dirty="0" smtClean="0"/>
              <a:t>на базі конструктора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748560"/>
            <a:ext cx="151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Arduino</a:t>
            </a:r>
            <a:endParaRPr lang="uk-UA" sz="3200" dirty="0"/>
          </a:p>
        </p:txBody>
      </p:sp>
      <p:pic>
        <p:nvPicPr>
          <p:cNvPr id="5" name="Picture 8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01" y="3115933"/>
            <a:ext cx="1952400" cy="14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631" y="5244371"/>
            <a:ext cx="2331289" cy="13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24" y="5013176"/>
            <a:ext cx="2355207" cy="1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8671"/>
            <a:ext cx="1728192" cy="7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54E69"/>
              </a:clrFrom>
              <a:clrTo>
                <a:srgbClr val="254E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865" y="670719"/>
            <a:ext cx="1315524" cy="8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7944" y="2694399"/>
            <a:ext cx="482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Основи створення електричних схем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пристроями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датчиками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Створення міні проектів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244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6" t="17173" r="10464" b="16625"/>
          <a:stretch/>
        </p:blipFill>
        <p:spPr bwMode="auto">
          <a:xfrm flipH="1">
            <a:off x="362532" y="3717032"/>
            <a:ext cx="3200400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STEM-освіта і робототехніка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Херсонський державний університет</a:t>
            </a:r>
          </a:p>
          <a:p>
            <a:r>
              <a:rPr lang="uk-UA" dirty="0" smtClean="0"/>
              <a:t>Кафедра </a:t>
            </a:r>
            <a:r>
              <a:rPr lang="uk-UA" dirty="0"/>
              <a:t>інформатики, програмної інженерії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 </a:t>
            </a:r>
            <a:r>
              <a:rPr lang="uk-UA" dirty="0"/>
              <a:t>економічної кібернетики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6464" y="4725144"/>
            <a:ext cx="4572000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автори: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Валько 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Н.В.</a:t>
            </a: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Кушнір Н.О.</a:t>
            </a: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Осипова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410081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Для кого курс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244827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Курс розраховано на </a:t>
            </a:r>
            <a:r>
              <a:rPr lang="uk-UA" dirty="0" smtClean="0"/>
              <a:t>слухачів - майбутніх вчителів </a:t>
            </a:r>
            <a:r>
              <a:rPr lang="uk-UA" b="1" dirty="0" smtClean="0"/>
              <a:t>будь-яких</a:t>
            </a:r>
            <a:r>
              <a:rPr lang="uk-UA" dirty="0" smtClean="0"/>
              <a:t> </a:t>
            </a:r>
            <a:r>
              <a:rPr lang="uk-UA" dirty="0" smtClean="0"/>
              <a:t>дисциплін</a:t>
            </a:r>
          </a:p>
          <a:p>
            <a:r>
              <a:rPr lang="ru-RU" dirty="0" smtClean="0"/>
              <a:t>В</a:t>
            </a:r>
            <a:r>
              <a:rPr lang="uk-UA" dirty="0" smtClean="0"/>
              <a:t>і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природничі</a:t>
            </a:r>
            <a:r>
              <a:rPr lang="ru-RU" dirty="0" smtClean="0"/>
              <a:t> науки (</a:t>
            </a:r>
            <a:r>
              <a:rPr lang="en-US" dirty="0" smtClean="0"/>
              <a:t>Science), </a:t>
            </a:r>
            <a:r>
              <a:rPr lang="ru-RU" dirty="0" err="1" smtClean="0"/>
              <a:t>технології</a:t>
            </a:r>
            <a:r>
              <a:rPr lang="ru-RU" dirty="0" smtClean="0"/>
              <a:t> (</a:t>
            </a:r>
            <a:r>
              <a:rPr lang="en-US" dirty="0" smtClean="0"/>
              <a:t>Technology), </a:t>
            </a:r>
            <a:r>
              <a:rPr lang="ru-RU" dirty="0" err="1" smtClean="0"/>
              <a:t>технічну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(</a:t>
            </a:r>
            <a:r>
              <a:rPr lang="en-US" dirty="0" smtClean="0"/>
              <a:t>Engineering), </a:t>
            </a:r>
            <a:r>
              <a:rPr lang="ru-RU" dirty="0" err="1" smtClean="0"/>
              <a:t>мистецтво</a:t>
            </a:r>
            <a:r>
              <a:rPr lang="ru-RU" dirty="0" smtClean="0"/>
              <a:t> (</a:t>
            </a:r>
            <a:r>
              <a:rPr lang="en-US" dirty="0" smtClean="0"/>
              <a:t>Art) </a:t>
            </a:r>
            <a:r>
              <a:rPr lang="ru-RU" dirty="0" smtClean="0"/>
              <a:t>та математику (</a:t>
            </a:r>
            <a:r>
              <a:rPr lang="en-US" dirty="0" smtClean="0"/>
              <a:t>Mathematics</a:t>
            </a:r>
            <a:r>
              <a:rPr lang="en-US" dirty="0" smtClean="0"/>
              <a:t>)</a:t>
            </a:r>
            <a:r>
              <a:rPr lang="uk-UA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вдале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креативності</a:t>
            </a:r>
            <a:r>
              <a:rPr lang="ru-RU" dirty="0" smtClean="0"/>
              <a:t> та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endParaRPr lang="uk-UA" b="1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ru-RU"/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CD3DF"/>
              </a:clrFrom>
              <a:clrTo>
                <a:srgbClr val="4CD3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59970"/>
            <a:ext cx="4968552" cy="24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8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STEM-</a:t>
            </a:r>
            <a:r>
              <a:rPr lang="ru-RU" sz="2800" dirty="0" err="1" smtClean="0">
                <a:latin typeface="Comic Sans MS" pitchFamily="66" charset="0"/>
              </a:rPr>
              <a:t>освіта</a:t>
            </a:r>
            <a:r>
              <a:rPr lang="ru-RU" sz="2800" dirty="0" smtClean="0">
                <a:latin typeface="Comic Sans MS" pitchFamily="66" charset="0"/>
              </a:rPr>
              <a:t> (</a:t>
            </a:r>
            <a:r>
              <a:rPr lang="ru-RU" sz="2800" dirty="0" err="1" smtClean="0">
                <a:latin typeface="Comic Sans MS" pitchFamily="66" charset="0"/>
              </a:rPr>
              <a:t>англійською</a:t>
            </a:r>
            <a:r>
              <a:rPr lang="ru-RU" sz="2800" dirty="0" smtClean="0">
                <a:latin typeface="Comic Sans MS" pitchFamily="66" charset="0"/>
              </a:rPr>
              <a:t> – </a:t>
            </a:r>
            <a:r>
              <a:rPr lang="en-US" sz="2800" dirty="0" smtClean="0">
                <a:latin typeface="Comic Sans MS" pitchFamily="66" charset="0"/>
              </a:rPr>
              <a:t>Science, Technology, Engineering, Math, </a:t>
            </a:r>
            <a:r>
              <a:rPr lang="ru-RU" sz="2800" dirty="0" err="1" smtClean="0">
                <a:latin typeface="Comic Sans MS" pitchFamily="66" charset="0"/>
              </a:rPr>
              <a:t>що</a:t>
            </a:r>
            <a:r>
              <a:rPr lang="ru-RU" sz="2800" dirty="0" smtClean="0">
                <a:latin typeface="Comic Sans MS" pitchFamily="66" charset="0"/>
              </a:rPr>
              <a:t> в </a:t>
            </a:r>
            <a:r>
              <a:rPr lang="ru-RU" sz="2800" dirty="0" err="1" smtClean="0">
                <a:latin typeface="Comic Sans MS" pitchFamily="66" charset="0"/>
              </a:rPr>
              <a:t>перекладі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означає</a:t>
            </a:r>
            <a:r>
              <a:rPr lang="ru-RU" sz="2800" dirty="0" smtClean="0">
                <a:latin typeface="Comic Sans MS" pitchFamily="66" charset="0"/>
              </a:rPr>
              <a:t> науку, </a:t>
            </a:r>
            <a:r>
              <a:rPr lang="ru-RU" sz="2800" dirty="0" err="1" smtClean="0">
                <a:latin typeface="Comic Sans MS" pitchFamily="66" charset="0"/>
              </a:rPr>
              <a:t>технології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інженерію</a:t>
            </a:r>
            <a:r>
              <a:rPr lang="ru-RU" sz="2800" dirty="0" smtClean="0">
                <a:latin typeface="Comic Sans MS" pitchFamily="66" charset="0"/>
              </a:rPr>
              <a:t> та математику) – </a:t>
            </a:r>
            <a:r>
              <a:rPr lang="ru-RU" sz="2800" dirty="0" err="1" smtClean="0">
                <a:latin typeface="Comic Sans MS" pitchFamily="66" charset="0"/>
              </a:rPr>
              <a:t>це</a:t>
            </a:r>
            <a:r>
              <a:rPr lang="ru-RU" sz="2800" dirty="0" smtClean="0">
                <a:latin typeface="Comic Sans MS" pitchFamily="66" charset="0"/>
              </a:rPr>
              <a:t> низка </a:t>
            </a:r>
            <a:r>
              <a:rPr lang="ru-RU" sz="2800" dirty="0" err="1" smtClean="0">
                <a:latin typeface="Comic Sans MS" pitchFamily="66" charset="0"/>
              </a:rPr>
              <a:t>чи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послідовність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курсів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або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програм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навчання</a:t>
            </a:r>
            <a:r>
              <a:rPr lang="ru-RU" sz="2800" dirty="0" smtClean="0">
                <a:latin typeface="Comic Sans MS" pitchFamily="66" charset="0"/>
              </a:rPr>
              <a:t>, яка </a:t>
            </a:r>
            <a:r>
              <a:rPr lang="ru-RU" sz="2800" dirty="0" err="1" smtClean="0">
                <a:latin typeface="Comic Sans MS" pitchFamily="66" charset="0"/>
              </a:rPr>
              <a:t>готує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учнів</a:t>
            </a:r>
            <a:r>
              <a:rPr lang="ru-RU" sz="2800" dirty="0" smtClean="0">
                <a:latin typeface="Comic Sans MS" pitchFamily="66" charset="0"/>
              </a:rPr>
              <a:t> до </a:t>
            </a:r>
            <a:r>
              <a:rPr lang="ru-RU" sz="2800" dirty="0" err="1" smtClean="0">
                <a:latin typeface="Comic Sans MS" pitchFamily="66" charset="0"/>
              </a:rPr>
              <a:t>успішного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працевлаштування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до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освіти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після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школи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або</a:t>
            </a:r>
            <a:r>
              <a:rPr lang="ru-RU" sz="2800" dirty="0" smtClean="0">
                <a:latin typeface="Comic Sans MS" pitchFamily="66" charset="0"/>
              </a:rPr>
              <a:t> для того </a:t>
            </a:r>
            <a:r>
              <a:rPr lang="ru-RU" sz="2800" dirty="0" err="1" smtClean="0">
                <a:latin typeface="Comic Sans MS" pitchFamily="66" charset="0"/>
              </a:rPr>
              <a:t>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іншого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вимагає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різних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більш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технічно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складних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навичок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зокрема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із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застосуванням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математичних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знань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наукових</a:t>
            </a:r>
            <a:r>
              <a:rPr lang="ru-RU" sz="2800" dirty="0" smtClean="0">
                <a:latin typeface="Comic Sans MS" pitchFamily="66" charset="0"/>
              </a:rPr>
              <a:t> понять.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328592" cy="49685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компетентнісного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, яка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самореалізацію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молодого </a:t>
            </a:r>
            <a:r>
              <a:rPr lang="ru-RU" dirty="0" err="1" smtClean="0"/>
              <a:t>науковця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2895600" cy="365125"/>
          </a:xfrm>
        </p:spPr>
        <p:txBody>
          <a:bodyPr/>
          <a:lstStyle/>
          <a:p>
            <a:r>
              <a:rPr lang="ru-RU" smtClean="0"/>
              <a:t>Валько Н.В., Кушнір Н.О., Осипова Н.В.</a:t>
            </a:r>
            <a:endParaRPr lang="ru-RU"/>
          </a:p>
        </p:txBody>
      </p:sp>
      <p:pic>
        <p:nvPicPr>
          <p:cNvPr id="1028" name="Picture 4" descr="Світлина від STEM-школа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88"/>
          <a:stretch/>
        </p:blipFill>
        <p:spPr bwMode="auto">
          <a:xfrm>
            <a:off x="5796136" y="1930400"/>
            <a:ext cx="3203847" cy="48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55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08720"/>
          </a:xfrm>
        </p:spPr>
        <p:txBody>
          <a:bodyPr>
            <a:normAutofit/>
          </a:bodyPr>
          <a:lstStyle/>
          <a:p>
            <a:r>
              <a:rPr lang="uk-UA" dirty="0"/>
              <a:t>Завдання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 fontScale="70000" lnSpcReduction="20000"/>
          </a:bodyPr>
          <a:lstStyle/>
          <a:p>
            <a:pPr marL="0" indent="354013" algn="just">
              <a:buNone/>
            </a:pPr>
            <a:r>
              <a:rPr lang="uk-UA" dirty="0"/>
              <a:t>Сформувати у слухачів достатні знання, вміння та навички, необхідні  для ефективного використання технологій програмування </a:t>
            </a:r>
            <a:r>
              <a:rPr lang="uk-UA" dirty="0" smtClean="0"/>
              <a:t>і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пристроїв у роботі вчителя.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В результаті вивчення курсу слухачі повинні:</a:t>
            </a:r>
          </a:p>
          <a:p>
            <a:pPr marL="0" indent="0">
              <a:buNone/>
            </a:pPr>
            <a:r>
              <a:rPr lang="uk-UA" b="1" dirty="0"/>
              <a:t>знати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основні принципи створення </a:t>
            </a:r>
            <a:r>
              <a:rPr lang="uk-UA" dirty="0" err="1"/>
              <a:t>роботизованих</a:t>
            </a:r>
            <a:r>
              <a:rPr lang="uk-UA" dirty="0"/>
              <a:t> пристроїв;</a:t>
            </a:r>
          </a:p>
          <a:p>
            <a:pPr lvl="0"/>
            <a:r>
              <a:rPr lang="uk-UA" dirty="0" smtClean="0"/>
              <a:t>принципи </a:t>
            </a:r>
            <a:r>
              <a:rPr lang="uk-UA" dirty="0"/>
              <a:t>роботи та взаємодії різних електронних компонентів;</a:t>
            </a:r>
          </a:p>
          <a:p>
            <a:pPr lvl="0"/>
            <a:r>
              <a:rPr lang="uk-UA" dirty="0"/>
              <a:t>структуру та алгоритми для створення </a:t>
            </a:r>
            <a:r>
              <a:rPr lang="uk-UA" dirty="0" err="1"/>
              <a:t>роботизованих</a:t>
            </a:r>
            <a:r>
              <a:rPr lang="uk-UA" dirty="0"/>
              <a:t> </a:t>
            </a:r>
            <a:r>
              <a:rPr lang="uk-UA" dirty="0" smtClean="0"/>
              <a:t>пристроїв.</a:t>
            </a:r>
            <a:endParaRPr lang="uk-UA" dirty="0"/>
          </a:p>
          <a:p>
            <a:pPr marL="0" indent="0">
              <a:buNone/>
            </a:pPr>
            <a:r>
              <a:rPr lang="uk-UA" b="1" dirty="0" smtClean="0"/>
              <a:t>вміти</a:t>
            </a:r>
            <a:r>
              <a:rPr lang="uk-UA" dirty="0"/>
              <a:t>:</a:t>
            </a:r>
          </a:p>
          <a:p>
            <a:pPr lvl="0"/>
            <a:r>
              <a:rPr lang="uk-UA" dirty="0" smtClean="0"/>
              <a:t>працювати з датчиками і </a:t>
            </a:r>
            <a:r>
              <a:rPr lang="uk-UA" dirty="0" err="1" smtClean="0"/>
              <a:t>пристороями</a:t>
            </a:r>
            <a:r>
              <a:rPr lang="uk-UA" dirty="0" smtClean="0"/>
              <a:t>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наборів;</a:t>
            </a:r>
          </a:p>
          <a:p>
            <a:pPr lvl="0"/>
            <a:r>
              <a:rPr lang="uk-UA" dirty="0" smtClean="0"/>
              <a:t>створювати </a:t>
            </a:r>
            <a:r>
              <a:rPr lang="uk-UA" dirty="0"/>
              <a:t>та тестувати </a:t>
            </a:r>
            <a:r>
              <a:rPr lang="uk-UA" dirty="0" smtClean="0"/>
              <a:t>базові конструкції освітніх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наборів;</a:t>
            </a:r>
            <a:endParaRPr lang="uk-UA" dirty="0"/>
          </a:p>
          <a:p>
            <a:pPr lvl="0"/>
            <a:r>
              <a:rPr lang="uk-UA" dirty="0" smtClean="0"/>
              <a:t>розробляти </a:t>
            </a:r>
            <a:r>
              <a:rPr lang="uk-UA" dirty="0"/>
              <a:t>програмний код </a:t>
            </a:r>
            <a:r>
              <a:rPr lang="uk-UA" dirty="0" smtClean="0"/>
              <a:t>для конструкцій роботів </a:t>
            </a:r>
            <a:r>
              <a:rPr lang="en-US" dirty="0" smtClean="0"/>
              <a:t>EV3, </a:t>
            </a:r>
            <a:r>
              <a:rPr lang="en-US" dirty="0" err="1" smtClean="0"/>
              <a:t>Mbot</a:t>
            </a:r>
            <a:r>
              <a:rPr lang="en-US" dirty="0" smtClean="0"/>
              <a:t>, </a:t>
            </a:r>
            <a:r>
              <a:rPr lang="en-US" dirty="0" err="1" smtClean="0"/>
              <a:t>Arduino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модифікувати і розширювати можливості </a:t>
            </a:r>
            <a:r>
              <a:rPr lang="uk-UA" dirty="0" err="1"/>
              <a:t>роботизованих</a:t>
            </a:r>
            <a:r>
              <a:rPr lang="uk-UA" dirty="0"/>
              <a:t> пристроїв.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6939" y="1556791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519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STEM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3379623" cy="16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Програма курсу</a:t>
            </a:r>
            <a:r>
              <a:rPr lang="en-US" dirty="0" smtClean="0"/>
              <a:t> (30 </a:t>
            </a:r>
            <a:r>
              <a:rPr lang="uk-UA" dirty="0" err="1" smtClean="0"/>
              <a:t>ак.год</a:t>
            </a:r>
            <a:r>
              <a:rPr lang="uk-UA" dirty="0" smtClean="0"/>
              <a:t>.</a:t>
            </a:r>
            <a:r>
              <a:rPr lang="en-US" dirty="0" smtClean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453955"/>
          </a:xfrm>
        </p:spPr>
        <p:txBody>
          <a:bodyPr>
            <a:normAutofit/>
          </a:bodyPr>
          <a:lstStyle/>
          <a:p>
            <a:r>
              <a:rPr lang="uk-UA" dirty="0" smtClean="0"/>
              <a:t>Огляд </a:t>
            </a:r>
            <a:r>
              <a:rPr lang="uk-UA" dirty="0"/>
              <a:t>навчальних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конструкторів</a:t>
            </a:r>
          </a:p>
          <a:p>
            <a:pPr lvl="1"/>
            <a:r>
              <a:rPr lang="en-US" dirty="0"/>
              <a:t>Lego MINDSTORMS EV3</a:t>
            </a:r>
            <a:endParaRPr lang="uk-UA" dirty="0"/>
          </a:p>
          <a:p>
            <a:pPr lvl="1"/>
            <a:r>
              <a:rPr lang="en-US" dirty="0" err="1" smtClean="0"/>
              <a:t>Makeblock</a:t>
            </a:r>
            <a:endParaRPr lang="uk-UA" dirty="0" smtClean="0"/>
          </a:p>
          <a:p>
            <a:pPr lvl="1"/>
            <a:r>
              <a:rPr lang="en-US" dirty="0" err="1" smtClean="0"/>
              <a:t>Arduino</a:t>
            </a:r>
            <a:endParaRPr lang="uk-UA" dirty="0" smtClean="0"/>
          </a:p>
          <a:p>
            <a:r>
              <a:rPr lang="uk-UA" dirty="0" smtClean="0"/>
              <a:t>Створення роботів, керування ними</a:t>
            </a:r>
            <a:endParaRPr lang="uk-UA" dirty="0"/>
          </a:p>
          <a:p>
            <a:r>
              <a:rPr lang="uk-UA" dirty="0" smtClean="0"/>
              <a:t>Майстер-класи і не тільки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064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Результат пошуку зображень за запитом &quot;робот Dash and dot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1" y="4437112"/>
            <a:ext cx="3077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Огляд навчальних </a:t>
            </a:r>
            <a:br>
              <a:rPr lang="uk-UA" dirty="0" smtClean="0"/>
            </a:br>
            <a:r>
              <a:rPr lang="uk-UA" dirty="0" err="1" smtClean="0"/>
              <a:t>робототехнічних</a:t>
            </a:r>
            <a:r>
              <a:rPr lang="uk-UA" dirty="0" smtClean="0"/>
              <a:t> конструкторів</a:t>
            </a:r>
            <a:endParaRPr lang="uk-UA" dirty="0"/>
          </a:p>
        </p:txBody>
      </p:sp>
      <p:pic>
        <p:nvPicPr>
          <p:cNvPr id="5" name="Picture 4" descr="Результат пошуку зображень за запитом &quot;mbot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5" t="10860" r="11821" b="13418"/>
          <a:stretch/>
        </p:blipFill>
        <p:spPr bwMode="auto">
          <a:xfrm>
            <a:off x="5508104" y="3913485"/>
            <a:ext cx="2572233" cy="26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BrainPad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39" y="1988840"/>
            <a:ext cx="3312368" cy="2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ego wed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087" y="1624395"/>
            <a:ext cx="3143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2752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step_w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1" t="13676" r="5289" b="11878"/>
          <a:stretch/>
        </p:blipFill>
        <p:spPr bwMode="auto">
          <a:xfrm>
            <a:off x="179512" y="4022263"/>
            <a:ext cx="3904332" cy="24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робототехніки</a:t>
            </a:r>
            <a:br>
              <a:rPr lang="uk-UA" dirty="0" smtClean="0"/>
            </a:br>
            <a:r>
              <a:rPr lang="uk-UA" dirty="0" smtClean="0"/>
              <a:t>на базі конструктора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844824"/>
            <a:ext cx="367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Lego MINDSTORMS EV3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9933" y="2996952"/>
            <a:ext cx="482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Створення базової моделі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моторами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датчиками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543" y="4941168"/>
            <a:ext cx="3718435" cy="11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272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робототехніки</a:t>
            </a:r>
            <a:br>
              <a:rPr lang="uk-UA" dirty="0" smtClean="0"/>
            </a:br>
            <a:r>
              <a:rPr lang="uk-UA" dirty="0" smtClean="0"/>
              <a:t>на базі конструктора</a:t>
            </a:r>
            <a:endParaRPr lang="uk-UA" dirty="0"/>
          </a:p>
        </p:txBody>
      </p:sp>
      <p:pic>
        <p:nvPicPr>
          <p:cNvPr id="10" name="Picture 6" descr="Результат пошуку зображень за запитом &quot;makebloc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760" y="1628800"/>
            <a:ext cx="3538364" cy="8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mbot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0" t="8463" r="6636"/>
          <a:stretch/>
        </p:blipFill>
        <p:spPr bwMode="auto">
          <a:xfrm>
            <a:off x="6316707" y="2852936"/>
            <a:ext cx="2504294" cy="26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makeblock.com/wp-content/uploads/2018/08/积木式编程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554" y="4725145"/>
            <a:ext cx="35415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518" y="2909262"/>
            <a:ext cx="5579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Базова комплектація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пристроями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датчиками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Змагання роботів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69393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443</Words>
  <Application>Microsoft Office PowerPoint</Application>
  <PresentationFormat>Экран (4:3)</PresentationFormat>
  <Paragraphs>71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Методика STEM-освіти з математики</vt:lpstr>
      <vt:lpstr>Для кого курс</vt:lpstr>
      <vt:lpstr>Слайд 3</vt:lpstr>
      <vt:lpstr>Мета курсу</vt:lpstr>
      <vt:lpstr>Завдання курсу</vt:lpstr>
      <vt:lpstr>Програма курсу (30 ак.год.)</vt:lpstr>
      <vt:lpstr>Огляд навчальних  робототехнічних конструкторів</vt:lpstr>
      <vt:lpstr>Основи робототехніки на базі конструктора</vt:lpstr>
      <vt:lpstr>Основи робототехніки на базі конструктора</vt:lpstr>
      <vt:lpstr>Основи робототехніки на базі конструктора</vt:lpstr>
      <vt:lpstr>STEM-освіта і робототехніка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НАУКОВО- ДОСЛІДНОЇ ДІЯЛЬНОСТІ  У КОНТЕКСТІ STEM-ОСВІТИ</dc:title>
  <dc:creator>RePack by Diakov</dc:creator>
  <cp:lastModifiedBy>Shishko</cp:lastModifiedBy>
  <cp:revision>40</cp:revision>
  <dcterms:created xsi:type="dcterms:W3CDTF">2018-11-21T21:07:20Z</dcterms:created>
  <dcterms:modified xsi:type="dcterms:W3CDTF">2020-08-12T09:03:57Z</dcterms:modified>
</cp:coreProperties>
</file>