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sldIdLst>
    <p:sldId id="277" r:id="rId2"/>
    <p:sldId id="278" r:id="rId3"/>
    <p:sldId id="285" r:id="rId4"/>
    <p:sldId id="284" r:id="rId5"/>
    <p:sldId id="283" r:id="rId6"/>
    <p:sldId id="279" r:id="rId7"/>
    <p:sldId id="272" r:id="rId8"/>
    <p:sldId id="265" r:id="rId9"/>
    <p:sldId id="281" r:id="rId10"/>
    <p:sldId id="280" r:id="rId11"/>
    <p:sldId id="282" r:id="rId12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2EF5C9-9B14-48E5-86FB-326EA79DB25D}" type="datetimeFigureOut">
              <a:rPr lang="uk-UA" smtClean="0"/>
              <a:pPr/>
              <a:t>12.08.2020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9B6311-3895-4179-9308-4FA67DA3B6B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037195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Малюнок звідси </a:t>
            </a:r>
            <a:r>
              <a:rPr lang="en-US" dirty="0" smtClean="0"/>
              <a:t>https://e-learning.org.ua/course/info.php?id=97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B6311-3895-4179-9308-4FA67DA3B6BC}" type="slidenum">
              <a:rPr lang="uk-UA" smtClean="0"/>
              <a:pPr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4095105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B6311-3895-4179-9308-4FA67DA3B6BC}" type="slidenum">
              <a:rPr lang="uk-UA" smtClean="0"/>
              <a:pPr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576361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Малюнок звідси </a:t>
            </a:r>
            <a:r>
              <a:rPr lang="en-US" dirty="0" smtClean="0"/>
              <a:t>https://centerschoolpa.org/stem-class-rube-goldberg-projects/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B6311-3895-4179-9308-4FA67DA3B6BC}" type="slidenum">
              <a:rPr lang="uk-UA" smtClean="0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252180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FA88C-275C-472B-9B7B-B5D6E5174DEB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900402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D5C35-1041-4E74-B1B0-1484844C0200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66587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2D7F-FFD5-4D87-BCD9-D56C49CF4FF8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83325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D403C-25CE-464B-BE88-71FFED2879B4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041715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96B6F-3820-49CA-B792-1BB376EC4311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41448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F956C-7322-4B17-A1E0-8C628D4D3C35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109132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FC61F-29E8-46E4-BED1-F5861FD15C8D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901779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B145A-D864-433E-97A8-605A987B3864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359092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5CC383-81F6-4F13-89E1-B0F15127E3A1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46209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A3C50-2B11-431C-BE91-53A390697660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85409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550F2-9652-4DCB-A56C-3E4E7E3F103F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113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0752D-8284-4E97-B9F7-3E05F2786FA4}" type="datetime1">
              <a:rPr lang="uk-UA" smtClean="0"/>
              <a:pPr/>
              <a:t>12.08.2020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7A926-D32C-4E30-871E-9178A8996D8C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568820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Пов’язане зображення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26" t="17173" r="10464" b="16625"/>
          <a:stretch/>
        </p:blipFill>
        <p:spPr bwMode="auto">
          <a:xfrm flipH="1">
            <a:off x="362532" y="3717032"/>
            <a:ext cx="3200400" cy="26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088232"/>
          </a:xfrm>
        </p:spPr>
        <p:txBody>
          <a:bodyPr>
            <a:normAutofit/>
          </a:bodyPr>
          <a:lstStyle/>
          <a:p>
            <a:r>
              <a:rPr lang="uk-UA" sz="3600" b="1" cap="all" dirty="0" smtClean="0"/>
              <a:t>Методика STEM-освіти з математики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694928"/>
          </a:xfrm>
        </p:spPr>
        <p:txBody>
          <a:bodyPr>
            <a:normAutofit/>
          </a:bodyPr>
          <a:lstStyle/>
          <a:p>
            <a:r>
              <a:rPr lang="uk-UA" dirty="0" smtClean="0"/>
              <a:t>Презентація курсу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5536" y="116632"/>
            <a:ext cx="8352928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Херсонський державний університет</a:t>
            </a:r>
          </a:p>
          <a:p>
            <a:r>
              <a:rPr lang="uk-UA" dirty="0" smtClean="0"/>
              <a:t>Кафедра </a:t>
            </a:r>
            <a:r>
              <a:rPr lang="uk-UA" dirty="0"/>
              <a:t>інформатики, програмної інженерії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та </a:t>
            </a:r>
            <a:r>
              <a:rPr lang="uk-UA" dirty="0"/>
              <a:t>економічної кібернетики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76464" y="4725144"/>
            <a:ext cx="4572000" cy="1766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автори: </a:t>
            </a: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Валько </a:t>
            </a: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Н.В.</a:t>
            </a:r>
          </a:p>
          <a:p>
            <a:pPr marL="1430338">
              <a:spcBef>
                <a:spcPct val="20000"/>
              </a:spcBef>
              <a:buFont typeface="Arial" pitchFamily="34" charset="0"/>
              <a:buNone/>
            </a:pP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Кушнір Н.О.</a:t>
            </a:r>
          </a:p>
          <a:p>
            <a:pPr marL="1430338">
              <a:spcBef>
                <a:spcPct val="20000"/>
              </a:spcBef>
              <a:buFont typeface="Arial" pitchFamily="34" charset="0"/>
              <a:buNone/>
            </a:pP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Осипова </a:t>
            </a: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Н.В.</a:t>
            </a:r>
          </a:p>
        </p:txBody>
      </p:sp>
    </p:spTree>
    <p:extLst>
      <p:ext uri="{BB962C8B-B14F-4D97-AF65-F5344CB8AC3E}">
        <p14:creationId xmlns:p14="http://schemas.microsoft.com/office/powerpoint/2010/main" xmlns="" val="1647662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Основи робототехніки</a:t>
            </a:r>
            <a:br>
              <a:rPr lang="uk-UA" dirty="0" smtClean="0"/>
            </a:br>
            <a:r>
              <a:rPr lang="uk-UA" dirty="0" smtClean="0"/>
              <a:t>на базі конструктора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3707904" y="1748560"/>
            <a:ext cx="1519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/>
              <a:t>Arduino</a:t>
            </a:r>
            <a:endParaRPr lang="uk-UA" sz="3200" dirty="0"/>
          </a:p>
        </p:txBody>
      </p:sp>
      <p:pic>
        <p:nvPicPr>
          <p:cNvPr id="5" name="Picture 8" descr="Результат пошуку зображень за запитом &quot;arduino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3401" y="3115933"/>
            <a:ext cx="1952400" cy="143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Результат пошуку зображень за запитом &quot;arduino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5631" y="5244371"/>
            <a:ext cx="2331289" cy="1305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2" descr="Результат пошуку зображень за запитом &quot;arduino&quot;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424" y="5013176"/>
            <a:ext cx="2355207" cy="151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4" descr="Результат пошуку зображень за запитом &quot;arduino&quot;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748671"/>
            <a:ext cx="1728192" cy="731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254E69"/>
              </a:clrFrom>
              <a:clrTo>
                <a:srgbClr val="254E6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91865" y="670719"/>
            <a:ext cx="1315524" cy="887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4067944" y="2694399"/>
            <a:ext cx="482254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Основи створення електричних схем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пристроями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датчиками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Створення міні проектів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102448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Пов’язане зображення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26" t="17173" r="10464" b="16625"/>
          <a:stretch/>
        </p:blipFill>
        <p:spPr bwMode="auto">
          <a:xfrm flipH="1">
            <a:off x="362532" y="3717032"/>
            <a:ext cx="3200400" cy="26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484784"/>
            <a:ext cx="7772400" cy="2088232"/>
          </a:xfrm>
        </p:spPr>
        <p:txBody>
          <a:bodyPr>
            <a:normAutofit/>
          </a:bodyPr>
          <a:lstStyle/>
          <a:p>
            <a:r>
              <a:rPr lang="uk-UA" sz="3600" b="1" cap="all" dirty="0"/>
              <a:t>STEM-освіта і робототехніка</a:t>
            </a:r>
            <a:endParaRPr lang="uk-UA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694928"/>
          </a:xfrm>
        </p:spPr>
        <p:txBody>
          <a:bodyPr>
            <a:normAutofit/>
          </a:bodyPr>
          <a:lstStyle/>
          <a:p>
            <a:r>
              <a:rPr lang="uk-UA" dirty="0" smtClean="0"/>
              <a:t>Презентація курсу</a:t>
            </a: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95536" y="116632"/>
            <a:ext cx="8352928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smtClean="0"/>
              <a:t>Херсонський державний університет</a:t>
            </a:r>
          </a:p>
          <a:p>
            <a:r>
              <a:rPr lang="uk-UA" dirty="0" smtClean="0"/>
              <a:t>Кафедра </a:t>
            </a:r>
            <a:r>
              <a:rPr lang="uk-UA" dirty="0"/>
              <a:t>інформатики, програмної інженерії </a:t>
            </a:r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>та </a:t>
            </a:r>
            <a:r>
              <a:rPr lang="uk-UA" dirty="0"/>
              <a:t>економічної кібернетики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176464" y="4725144"/>
            <a:ext cx="4572000" cy="1766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</a:pP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автори: </a:t>
            </a: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Валько </a:t>
            </a: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Н.В.</a:t>
            </a:r>
          </a:p>
          <a:p>
            <a:pPr marL="1430338">
              <a:spcBef>
                <a:spcPct val="20000"/>
              </a:spcBef>
              <a:buFont typeface="Arial" pitchFamily="34" charset="0"/>
              <a:buNone/>
            </a:pP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Кушнір Н.О.</a:t>
            </a:r>
          </a:p>
          <a:p>
            <a:pPr marL="1430338">
              <a:spcBef>
                <a:spcPct val="20000"/>
              </a:spcBef>
              <a:buFont typeface="Arial" pitchFamily="34" charset="0"/>
              <a:buNone/>
            </a:pPr>
            <a:r>
              <a:rPr lang="uk-UA" sz="3200" dirty="0" smtClean="0">
                <a:solidFill>
                  <a:schemeClr val="tx1">
                    <a:tint val="75000"/>
                  </a:schemeClr>
                </a:solidFill>
              </a:rPr>
              <a:t>Осипова </a:t>
            </a:r>
            <a:r>
              <a:rPr lang="uk-UA" sz="3200" dirty="0">
                <a:solidFill>
                  <a:schemeClr val="tx1">
                    <a:tint val="75000"/>
                  </a:schemeClr>
                </a:solidFill>
              </a:rPr>
              <a:t>Н.В.</a:t>
            </a:r>
          </a:p>
        </p:txBody>
      </p:sp>
    </p:spTree>
    <p:extLst>
      <p:ext uri="{BB962C8B-B14F-4D97-AF65-F5344CB8AC3E}">
        <p14:creationId xmlns:p14="http://schemas.microsoft.com/office/powerpoint/2010/main" xmlns="" val="4100813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r>
              <a:rPr lang="uk-UA" dirty="0" smtClean="0"/>
              <a:t>Для кого курс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40768"/>
            <a:ext cx="8352928" cy="2448272"/>
          </a:xfrm>
        </p:spPr>
        <p:txBody>
          <a:bodyPr>
            <a:normAutofit fontScale="85000" lnSpcReduction="10000"/>
          </a:bodyPr>
          <a:lstStyle/>
          <a:p>
            <a:r>
              <a:rPr lang="uk-UA" dirty="0"/>
              <a:t>Курс розраховано на </a:t>
            </a:r>
            <a:r>
              <a:rPr lang="uk-UA" dirty="0" smtClean="0"/>
              <a:t>слухачів - майбутніх вчителів </a:t>
            </a:r>
            <a:r>
              <a:rPr lang="uk-UA" b="1" dirty="0" smtClean="0"/>
              <a:t>будь-яких</a:t>
            </a:r>
            <a:r>
              <a:rPr lang="uk-UA" dirty="0" smtClean="0"/>
              <a:t> </a:t>
            </a:r>
            <a:r>
              <a:rPr lang="uk-UA" dirty="0" smtClean="0"/>
              <a:t>дисциплін</a:t>
            </a:r>
          </a:p>
          <a:p>
            <a:r>
              <a:rPr lang="ru-RU" dirty="0" smtClean="0"/>
              <a:t>В</a:t>
            </a:r>
            <a:r>
              <a:rPr lang="uk-UA" dirty="0" smtClean="0"/>
              <a:t>і</a:t>
            </a:r>
            <a:r>
              <a:rPr lang="ru-RU" dirty="0" err="1" smtClean="0"/>
              <a:t>н</a:t>
            </a:r>
            <a:r>
              <a:rPr lang="ru-RU" dirty="0" smtClean="0"/>
              <a:t> </a:t>
            </a:r>
            <a:r>
              <a:rPr lang="ru-RU" dirty="0" err="1" smtClean="0"/>
              <a:t>охоплює</a:t>
            </a:r>
            <a:r>
              <a:rPr lang="ru-RU" dirty="0" smtClean="0"/>
              <a:t> </a:t>
            </a:r>
            <a:r>
              <a:rPr lang="ru-RU" dirty="0" err="1" smtClean="0"/>
              <a:t>природничі</a:t>
            </a:r>
            <a:r>
              <a:rPr lang="ru-RU" dirty="0" smtClean="0"/>
              <a:t> науки (</a:t>
            </a:r>
            <a:r>
              <a:rPr lang="en-US" dirty="0" smtClean="0"/>
              <a:t>Science), </a:t>
            </a:r>
            <a:r>
              <a:rPr lang="ru-RU" dirty="0" err="1" smtClean="0"/>
              <a:t>технології</a:t>
            </a:r>
            <a:r>
              <a:rPr lang="ru-RU" dirty="0" smtClean="0"/>
              <a:t> (</a:t>
            </a:r>
            <a:r>
              <a:rPr lang="en-US" dirty="0" smtClean="0"/>
              <a:t>Technology), </a:t>
            </a:r>
            <a:r>
              <a:rPr lang="ru-RU" dirty="0" err="1" smtClean="0"/>
              <a:t>технічну</a:t>
            </a:r>
            <a:r>
              <a:rPr lang="ru-RU" dirty="0" smtClean="0"/>
              <a:t> </a:t>
            </a:r>
            <a:r>
              <a:rPr lang="ru-RU" dirty="0" err="1" smtClean="0"/>
              <a:t>творчість</a:t>
            </a:r>
            <a:r>
              <a:rPr lang="ru-RU" dirty="0" smtClean="0"/>
              <a:t> (</a:t>
            </a:r>
            <a:r>
              <a:rPr lang="en-US" dirty="0" smtClean="0"/>
              <a:t>Engineering), </a:t>
            </a:r>
            <a:r>
              <a:rPr lang="ru-RU" dirty="0" err="1" smtClean="0"/>
              <a:t>мистецтво</a:t>
            </a:r>
            <a:r>
              <a:rPr lang="ru-RU" dirty="0" smtClean="0"/>
              <a:t> (</a:t>
            </a:r>
            <a:r>
              <a:rPr lang="en-US" dirty="0" smtClean="0"/>
              <a:t>Art) </a:t>
            </a:r>
            <a:r>
              <a:rPr lang="ru-RU" dirty="0" smtClean="0"/>
              <a:t>та математику (</a:t>
            </a:r>
            <a:r>
              <a:rPr lang="en-US" dirty="0" smtClean="0"/>
              <a:t>Mathematics</a:t>
            </a:r>
            <a:r>
              <a:rPr lang="en-US" dirty="0" smtClean="0"/>
              <a:t>)</a:t>
            </a:r>
            <a:r>
              <a:rPr lang="uk-UA" dirty="0" smtClean="0"/>
              <a:t>, </a:t>
            </a:r>
            <a:r>
              <a:rPr lang="ru-RU" dirty="0" smtClean="0"/>
              <a:t>а </a:t>
            </a:r>
            <a:r>
              <a:rPr lang="ru-RU" dirty="0" err="1" smtClean="0"/>
              <a:t>саме</a:t>
            </a:r>
            <a:r>
              <a:rPr lang="ru-RU" dirty="0" smtClean="0"/>
              <a:t> </a:t>
            </a:r>
            <a:r>
              <a:rPr lang="ru-RU" dirty="0" err="1" smtClean="0"/>
              <a:t>вдале</a:t>
            </a:r>
            <a:r>
              <a:rPr lang="ru-RU" dirty="0" smtClean="0"/>
              <a:t> </a:t>
            </a:r>
            <a:r>
              <a:rPr lang="ru-RU" dirty="0" err="1" smtClean="0"/>
              <a:t>поєднання</a:t>
            </a:r>
            <a:r>
              <a:rPr lang="ru-RU" dirty="0" smtClean="0"/>
              <a:t> </a:t>
            </a:r>
            <a:r>
              <a:rPr lang="ru-RU" dirty="0" err="1" smtClean="0"/>
              <a:t>креативності</a:t>
            </a:r>
            <a:r>
              <a:rPr lang="ru-RU" dirty="0" smtClean="0"/>
              <a:t> та </a:t>
            </a:r>
            <a:r>
              <a:rPr lang="ru-RU" dirty="0" err="1" smtClean="0"/>
              <a:t>технічних</a:t>
            </a:r>
            <a:r>
              <a:rPr lang="ru-RU" dirty="0" smtClean="0"/>
              <a:t> </a:t>
            </a:r>
            <a:r>
              <a:rPr lang="ru-RU" dirty="0" err="1" smtClean="0"/>
              <a:t>знань</a:t>
            </a:r>
            <a:endParaRPr lang="uk-UA" b="1" dirty="0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ru-RU"/>
          </a:p>
        </p:txBody>
      </p:sp>
      <p:pic>
        <p:nvPicPr>
          <p:cNvPr id="2050" name="Picture 2" descr="Пов’язане зображення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4CD3DF"/>
              </a:clrFrom>
              <a:clrTo>
                <a:srgbClr val="4CD3D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659970"/>
            <a:ext cx="4968552" cy="244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4894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323528" y="764704"/>
            <a:ext cx="85689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Comic Sans MS" pitchFamily="66" charset="0"/>
              </a:rPr>
              <a:t>STEM-</a:t>
            </a:r>
            <a:r>
              <a:rPr lang="ru-RU" sz="2800" dirty="0" err="1" smtClean="0">
                <a:latin typeface="Comic Sans MS" pitchFamily="66" charset="0"/>
              </a:rPr>
              <a:t>освіта</a:t>
            </a:r>
            <a:r>
              <a:rPr lang="ru-RU" sz="2800" dirty="0" smtClean="0">
                <a:latin typeface="Comic Sans MS" pitchFamily="66" charset="0"/>
              </a:rPr>
              <a:t> (</a:t>
            </a:r>
            <a:r>
              <a:rPr lang="ru-RU" sz="2800" dirty="0" err="1" smtClean="0">
                <a:latin typeface="Comic Sans MS" pitchFamily="66" charset="0"/>
              </a:rPr>
              <a:t>англійською</a:t>
            </a:r>
            <a:r>
              <a:rPr lang="ru-RU" sz="2800" dirty="0" smtClean="0">
                <a:latin typeface="Comic Sans MS" pitchFamily="66" charset="0"/>
              </a:rPr>
              <a:t> – </a:t>
            </a:r>
            <a:r>
              <a:rPr lang="en-US" sz="2800" dirty="0" smtClean="0">
                <a:latin typeface="Comic Sans MS" pitchFamily="66" charset="0"/>
              </a:rPr>
              <a:t>Science, Technology, Engineering, Math, </a:t>
            </a:r>
            <a:r>
              <a:rPr lang="ru-RU" sz="2800" dirty="0" err="1" smtClean="0">
                <a:latin typeface="Comic Sans MS" pitchFamily="66" charset="0"/>
              </a:rPr>
              <a:t>що</a:t>
            </a:r>
            <a:r>
              <a:rPr lang="ru-RU" sz="2800" dirty="0" smtClean="0">
                <a:latin typeface="Comic Sans MS" pitchFamily="66" charset="0"/>
              </a:rPr>
              <a:t> в </a:t>
            </a:r>
            <a:r>
              <a:rPr lang="ru-RU" sz="2800" dirty="0" err="1" smtClean="0">
                <a:latin typeface="Comic Sans MS" pitchFamily="66" charset="0"/>
              </a:rPr>
              <a:t>перекладі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означає</a:t>
            </a:r>
            <a:r>
              <a:rPr lang="ru-RU" sz="2800" dirty="0" smtClean="0">
                <a:latin typeface="Comic Sans MS" pitchFamily="66" charset="0"/>
              </a:rPr>
              <a:t> науку, </a:t>
            </a:r>
            <a:r>
              <a:rPr lang="ru-RU" sz="2800" dirty="0" err="1" smtClean="0">
                <a:latin typeface="Comic Sans MS" pitchFamily="66" charset="0"/>
              </a:rPr>
              <a:t>технології</a:t>
            </a:r>
            <a:r>
              <a:rPr lang="ru-RU" sz="2800" dirty="0" smtClean="0">
                <a:latin typeface="Comic Sans MS" pitchFamily="66" charset="0"/>
              </a:rPr>
              <a:t>, </a:t>
            </a:r>
            <a:r>
              <a:rPr lang="ru-RU" sz="2800" dirty="0" err="1" smtClean="0">
                <a:latin typeface="Comic Sans MS" pitchFamily="66" charset="0"/>
              </a:rPr>
              <a:t>інженерію</a:t>
            </a:r>
            <a:r>
              <a:rPr lang="ru-RU" sz="2800" dirty="0" smtClean="0">
                <a:latin typeface="Comic Sans MS" pitchFamily="66" charset="0"/>
              </a:rPr>
              <a:t> та математику) – </a:t>
            </a:r>
            <a:r>
              <a:rPr lang="ru-RU" sz="2800" dirty="0" err="1" smtClean="0">
                <a:latin typeface="Comic Sans MS" pitchFamily="66" charset="0"/>
              </a:rPr>
              <a:t>це</a:t>
            </a:r>
            <a:r>
              <a:rPr lang="ru-RU" sz="2800" dirty="0" smtClean="0">
                <a:latin typeface="Comic Sans MS" pitchFamily="66" charset="0"/>
              </a:rPr>
              <a:t> низка </a:t>
            </a:r>
            <a:r>
              <a:rPr lang="ru-RU" sz="2800" dirty="0" err="1" smtClean="0">
                <a:latin typeface="Comic Sans MS" pitchFamily="66" charset="0"/>
              </a:rPr>
              <a:t>чи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послідовність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курсів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або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програм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навчання</a:t>
            </a:r>
            <a:r>
              <a:rPr lang="ru-RU" sz="2800" dirty="0" smtClean="0">
                <a:latin typeface="Comic Sans MS" pitchFamily="66" charset="0"/>
              </a:rPr>
              <a:t>, яка </a:t>
            </a:r>
            <a:r>
              <a:rPr lang="ru-RU" sz="2800" dirty="0" err="1" smtClean="0">
                <a:latin typeface="Comic Sans MS" pitchFamily="66" charset="0"/>
              </a:rPr>
              <a:t>готує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учнів</a:t>
            </a:r>
            <a:r>
              <a:rPr lang="ru-RU" sz="2800" dirty="0" smtClean="0">
                <a:latin typeface="Comic Sans MS" pitchFamily="66" charset="0"/>
              </a:rPr>
              <a:t> до </a:t>
            </a:r>
            <a:r>
              <a:rPr lang="ru-RU" sz="2800" dirty="0" err="1" smtClean="0">
                <a:latin typeface="Comic Sans MS" pitchFamily="66" charset="0"/>
              </a:rPr>
              <a:t>успішного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працевлаштування</a:t>
            </a:r>
            <a:r>
              <a:rPr lang="ru-RU" sz="2800" dirty="0" smtClean="0">
                <a:latin typeface="Comic Sans MS" pitchFamily="66" charset="0"/>
              </a:rPr>
              <a:t>, </a:t>
            </a:r>
            <a:r>
              <a:rPr lang="ru-RU" sz="2800" dirty="0" err="1" smtClean="0">
                <a:latin typeface="Comic Sans MS" pitchFamily="66" charset="0"/>
              </a:rPr>
              <a:t>до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освіти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після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школи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або</a:t>
            </a:r>
            <a:r>
              <a:rPr lang="ru-RU" sz="2800" dirty="0" smtClean="0">
                <a:latin typeface="Comic Sans MS" pitchFamily="66" charset="0"/>
              </a:rPr>
              <a:t> для того </a:t>
            </a:r>
            <a:r>
              <a:rPr lang="ru-RU" sz="2800" dirty="0" err="1" smtClean="0">
                <a:latin typeface="Comic Sans MS" pitchFamily="66" charset="0"/>
              </a:rPr>
              <a:t>й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іншого</a:t>
            </a:r>
            <a:r>
              <a:rPr lang="ru-RU" sz="2800" dirty="0" smtClean="0">
                <a:latin typeface="Comic Sans MS" pitchFamily="66" charset="0"/>
              </a:rPr>
              <a:t>, </a:t>
            </a:r>
            <a:r>
              <a:rPr lang="ru-RU" sz="2800" dirty="0" err="1" smtClean="0">
                <a:latin typeface="Comic Sans MS" pitchFamily="66" charset="0"/>
              </a:rPr>
              <a:t>вимагає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різних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і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більш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технічно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складних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навичок</a:t>
            </a:r>
            <a:r>
              <a:rPr lang="ru-RU" sz="2800" dirty="0" smtClean="0">
                <a:latin typeface="Comic Sans MS" pitchFamily="66" charset="0"/>
              </a:rPr>
              <a:t>, </a:t>
            </a:r>
            <a:r>
              <a:rPr lang="ru-RU" sz="2800" dirty="0" err="1" smtClean="0">
                <a:latin typeface="Comic Sans MS" pitchFamily="66" charset="0"/>
              </a:rPr>
              <a:t>зокрема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із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застосуванням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математичних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знань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і</a:t>
            </a:r>
            <a:r>
              <a:rPr lang="ru-RU" sz="2800" dirty="0" smtClean="0">
                <a:latin typeface="Comic Sans MS" pitchFamily="66" charset="0"/>
              </a:rPr>
              <a:t> </a:t>
            </a:r>
            <a:r>
              <a:rPr lang="ru-RU" sz="2800" dirty="0" err="1" smtClean="0">
                <a:latin typeface="Comic Sans MS" pitchFamily="66" charset="0"/>
              </a:rPr>
              <a:t>наукових</a:t>
            </a:r>
            <a:r>
              <a:rPr lang="ru-RU" sz="2800" dirty="0" smtClean="0">
                <a:latin typeface="Comic Sans MS" pitchFamily="66" charset="0"/>
              </a:rPr>
              <a:t> понять.</a:t>
            </a:r>
            <a:endParaRPr lang="ru-RU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Мета курсу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5328592" cy="4968552"/>
          </a:xfrm>
        </p:spPr>
        <p:txBody>
          <a:bodyPr>
            <a:normAutofit/>
          </a:bodyPr>
          <a:lstStyle/>
          <a:p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 smtClean="0"/>
              <a:t>створення</a:t>
            </a:r>
            <a:r>
              <a:rPr lang="ru-RU" dirty="0" smtClean="0"/>
              <a:t> </a:t>
            </a:r>
            <a:r>
              <a:rPr lang="ru-RU" dirty="0" err="1" smtClean="0"/>
              <a:t>системи</a:t>
            </a:r>
            <a:r>
              <a:rPr lang="ru-RU" dirty="0" smtClean="0"/>
              <a:t> </a:t>
            </a:r>
            <a:r>
              <a:rPr lang="ru-RU" dirty="0" err="1" smtClean="0"/>
              <a:t>навчання</a:t>
            </a:r>
            <a:r>
              <a:rPr lang="ru-RU" dirty="0" smtClean="0"/>
              <a:t> на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 err="1" smtClean="0"/>
              <a:t>компетентнісного</a:t>
            </a:r>
            <a:r>
              <a:rPr lang="ru-RU" dirty="0" smtClean="0"/>
              <a:t> </a:t>
            </a:r>
            <a:r>
              <a:rPr lang="ru-RU" dirty="0" err="1" smtClean="0"/>
              <a:t>підходу</a:t>
            </a:r>
            <a:r>
              <a:rPr lang="ru-RU" dirty="0" smtClean="0"/>
              <a:t>, яка </a:t>
            </a:r>
            <a:r>
              <a:rPr lang="ru-RU" dirty="0" err="1" smtClean="0"/>
              <a:t>орієнтована</a:t>
            </a:r>
            <a:r>
              <a:rPr lang="ru-RU" dirty="0" smtClean="0"/>
              <a:t> на </a:t>
            </a:r>
            <a:r>
              <a:rPr lang="ru-RU" dirty="0" err="1" smtClean="0"/>
              <a:t>самореалізацію</a:t>
            </a:r>
            <a:r>
              <a:rPr lang="ru-RU" dirty="0" smtClean="0"/>
              <a:t> </a:t>
            </a:r>
            <a:r>
              <a:rPr lang="ru-RU" dirty="0" err="1" smtClean="0"/>
              <a:t>особистості</a:t>
            </a:r>
            <a:r>
              <a:rPr lang="ru-RU" dirty="0" smtClean="0"/>
              <a:t> молодого </a:t>
            </a:r>
            <a:r>
              <a:rPr lang="ru-RU" dirty="0" err="1" smtClean="0"/>
              <a:t>науковця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2843808" y="6356350"/>
            <a:ext cx="2895600" cy="365125"/>
          </a:xfrm>
        </p:spPr>
        <p:txBody>
          <a:bodyPr/>
          <a:lstStyle/>
          <a:p>
            <a:r>
              <a:rPr lang="ru-RU" smtClean="0"/>
              <a:t>Валько Н.В., Кушнір Н.О., Осипова Н.В.</a:t>
            </a:r>
            <a:endParaRPr lang="ru-RU"/>
          </a:p>
        </p:txBody>
      </p:sp>
      <p:pic>
        <p:nvPicPr>
          <p:cNvPr id="1028" name="Picture 4" descr="Світлина від STEM-школа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488"/>
          <a:stretch/>
        </p:blipFill>
        <p:spPr bwMode="auto">
          <a:xfrm>
            <a:off x="5796136" y="1930400"/>
            <a:ext cx="3203847" cy="4810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955991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2008"/>
            <a:ext cx="8229600" cy="908720"/>
          </a:xfrm>
        </p:spPr>
        <p:txBody>
          <a:bodyPr>
            <a:normAutofit/>
          </a:bodyPr>
          <a:lstStyle/>
          <a:p>
            <a:r>
              <a:rPr lang="uk-UA" dirty="0"/>
              <a:t>Завдання курсу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08720"/>
            <a:ext cx="8712968" cy="5472608"/>
          </a:xfrm>
        </p:spPr>
        <p:txBody>
          <a:bodyPr>
            <a:normAutofit fontScale="70000" lnSpcReduction="20000"/>
          </a:bodyPr>
          <a:lstStyle/>
          <a:p>
            <a:pPr marL="0" indent="354013" algn="just">
              <a:buNone/>
            </a:pPr>
            <a:r>
              <a:rPr lang="uk-UA" dirty="0"/>
              <a:t>Сформувати у слухачів достатні знання, вміння та навички, необхідні  для ефективного використання технологій програмування </a:t>
            </a:r>
            <a:r>
              <a:rPr lang="uk-UA" dirty="0" smtClean="0"/>
              <a:t>і </a:t>
            </a:r>
            <a:r>
              <a:rPr lang="uk-UA" dirty="0" err="1" smtClean="0"/>
              <a:t>робототехнічних</a:t>
            </a:r>
            <a:r>
              <a:rPr lang="uk-UA" dirty="0" smtClean="0"/>
              <a:t> пристроїв у роботі вчителя.</a:t>
            </a:r>
            <a:endParaRPr lang="uk-UA" dirty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dirty="0"/>
              <a:t>В результаті вивчення курсу слухачі повинні:</a:t>
            </a:r>
          </a:p>
          <a:p>
            <a:pPr marL="0" indent="0">
              <a:buNone/>
            </a:pPr>
            <a:r>
              <a:rPr lang="uk-UA" b="1" dirty="0"/>
              <a:t>знати</a:t>
            </a:r>
            <a:r>
              <a:rPr lang="uk-UA" dirty="0"/>
              <a:t>:</a:t>
            </a:r>
          </a:p>
          <a:p>
            <a:pPr lvl="0"/>
            <a:r>
              <a:rPr lang="uk-UA" dirty="0"/>
              <a:t>основні принципи створення </a:t>
            </a:r>
            <a:r>
              <a:rPr lang="uk-UA" dirty="0" err="1"/>
              <a:t>роботизованих</a:t>
            </a:r>
            <a:r>
              <a:rPr lang="uk-UA" dirty="0"/>
              <a:t> пристроїв;</a:t>
            </a:r>
          </a:p>
          <a:p>
            <a:pPr lvl="0"/>
            <a:r>
              <a:rPr lang="uk-UA" dirty="0" smtClean="0"/>
              <a:t>принципи </a:t>
            </a:r>
            <a:r>
              <a:rPr lang="uk-UA" dirty="0"/>
              <a:t>роботи та взаємодії різних електронних компонентів;</a:t>
            </a:r>
          </a:p>
          <a:p>
            <a:pPr lvl="0"/>
            <a:r>
              <a:rPr lang="uk-UA" dirty="0"/>
              <a:t>структуру та алгоритми для створення </a:t>
            </a:r>
            <a:r>
              <a:rPr lang="uk-UA" dirty="0" err="1"/>
              <a:t>роботизованих</a:t>
            </a:r>
            <a:r>
              <a:rPr lang="uk-UA" dirty="0"/>
              <a:t> </a:t>
            </a:r>
            <a:r>
              <a:rPr lang="uk-UA" dirty="0" smtClean="0"/>
              <a:t>пристроїв.</a:t>
            </a:r>
            <a:endParaRPr lang="uk-UA" dirty="0"/>
          </a:p>
          <a:p>
            <a:pPr marL="0" indent="0">
              <a:buNone/>
            </a:pPr>
            <a:r>
              <a:rPr lang="uk-UA" b="1" dirty="0" smtClean="0"/>
              <a:t>вміти</a:t>
            </a:r>
            <a:r>
              <a:rPr lang="uk-UA" dirty="0"/>
              <a:t>:</a:t>
            </a:r>
          </a:p>
          <a:p>
            <a:pPr lvl="0"/>
            <a:r>
              <a:rPr lang="uk-UA" dirty="0" smtClean="0"/>
              <a:t>працювати з датчиками і </a:t>
            </a:r>
            <a:r>
              <a:rPr lang="uk-UA" dirty="0" err="1" smtClean="0"/>
              <a:t>пристороями</a:t>
            </a:r>
            <a:r>
              <a:rPr lang="uk-UA" dirty="0" smtClean="0"/>
              <a:t> </a:t>
            </a:r>
            <a:r>
              <a:rPr lang="uk-UA" dirty="0" err="1" smtClean="0"/>
              <a:t>робототехнічних</a:t>
            </a:r>
            <a:r>
              <a:rPr lang="uk-UA" dirty="0" smtClean="0"/>
              <a:t> наборів;</a:t>
            </a:r>
          </a:p>
          <a:p>
            <a:pPr lvl="0"/>
            <a:r>
              <a:rPr lang="uk-UA" dirty="0" smtClean="0"/>
              <a:t>створювати </a:t>
            </a:r>
            <a:r>
              <a:rPr lang="uk-UA" dirty="0"/>
              <a:t>та тестувати </a:t>
            </a:r>
            <a:r>
              <a:rPr lang="uk-UA" dirty="0" smtClean="0"/>
              <a:t>базові конструкції освітніх </a:t>
            </a:r>
            <a:r>
              <a:rPr lang="uk-UA" dirty="0" err="1" smtClean="0"/>
              <a:t>робототехнічних</a:t>
            </a:r>
            <a:r>
              <a:rPr lang="uk-UA" dirty="0" smtClean="0"/>
              <a:t> наборів;</a:t>
            </a:r>
            <a:endParaRPr lang="uk-UA" dirty="0"/>
          </a:p>
          <a:p>
            <a:pPr lvl="0"/>
            <a:r>
              <a:rPr lang="uk-UA" dirty="0" smtClean="0"/>
              <a:t>розробляти </a:t>
            </a:r>
            <a:r>
              <a:rPr lang="uk-UA" dirty="0"/>
              <a:t>програмний код </a:t>
            </a:r>
            <a:r>
              <a:rPr lang="uk-UA" dirty="0" smtClean="0"/>
              <a:t>для конструкцій роботів </a:t>
            </a:r>
            <a:r>
              <a:rPr lang="en-US" dirty="0" smtClean="0"/>
              <a:t>EV3, </a:t>
            </a:r>
            <a:r>
              <a:rPr lang="en-US" dirty="0" err="1" smtClean="0"/>
              <a:t>Mbot</a:t>
            </a:r>
            <a:r>
              <a:rPr lang="en-US" dirty="0" smtClean="0"/>
              <a:t>, </a:t>
            </a:r>
            <a:r>
              <a:rPr lang="en-US" dirty="0" err="1" smtClean="0"/>
              <a:t>Arduino</a:t>
            </a:r>
            <a:r>
              <a:rPr lang="uk-UA" dirty="0" smtClean="0"/>
              <a:t>;</a:t>
            </a:r>
            <a:endParaRPr lang="uk-UA" dirty="0"/>
          </a:p>
          <a:p>
            <a:r>
              <a:rPr lang="uk-UA" dirty="0"/>
              <a:t>модифікувати і розширювати можливості </a:t>
            </a:r>
            <a:r>
              <a:rPr lang="uk-UA" dirty="0" err="1"/>
              <a:t>роботизованих</a:t>
            </a:r>
            <a:r>
              <a:rPr lang="uk-UA" dirty="0"/>
              <a:t> пристроїв.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6939" y="1556791"/>
            <a:ext cx="1567061" cy="1567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35193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езультат пошуку зображень за запитом &quot;STEM&quot;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941168"/>
            <a:ext cx="3379623" cy="1689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Програма курсу</a:t>
            </a:r>
            <a:r>
              <a:rPr lang="en-US" dirty="0" smtClean="0"/>
              <a:t> (30 </a:t>
            </a:r>
            <a:r>
              <a:rPr lang="uk-UA" dirty="0" err="1" smtClean="0"/>
              <a:t>ак.год</a:t>
            </a:r>
            <a:r>
              <a:rPr lang="uk-UA" dirty="0" smtClean="0"/>
              <a:t>.</a:t>
            </a:r>
            <a:r>
              <a:rPr lang="en-US" dirty="0" smtClean="0"/>
              <a:t>)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928992" cy="4453955"/>
          </a:xfrm>
        </p:spPr>
        <p:txBody>
          <a:bodyPr>
            <a:normAutofit/>
          </a:bodyPr>
          <a:lstStyle/>
          <a:p>
            <a:r>
              <a:rPr lang="uk-UA" dirty="0" smtClean="0"/>
              <a:t>Огляд </a:t>
            </a:r>
            <a:r>
              <a:rPr lang="uk-UA" dirty="0"/>
              <a:t>навчальних </a:t>
            </a:r>
            <a:r>
              <a:rPr lang="uk-UA" dirty="0" err="1" smtClean="0"/>
              <a:t>робототехнічних</a:t>
            </a:r>
            <a:r>
              <a:rPr lang="uk-UA" dirty="0" smtClean="0"/>
              <a:t> конструкторів</a:t>
            </a:r>
          </a:p>
          <a:p>
            <a:pPr lvl="1"/>
            <a:r>
              <a:rPr lang="en-US" dirty="0"/>
              <a:t>Lego MINDSTORMS EV3</a:t>
            </a:r>
            <a:endParaRPr lang="uk-UA" dirty="0"/>
          </a:p>
          <a:p>
            <a:pPr lvl="1"/>
            <a:r>
              <a:rPr lang="en-US" dirty="0" err="1" smtClean="0"/>
              <a:t>Makeblock</a:t>
            </a:r>
            <a:endParaRPr lang="uk-UA" dirty="0" smtClean="0"/>
          </a:p>
          <a:p>
            <a:pPr lvl="1"/>
            <a:r>
              <a:rPr lang="en-US" dirty="0" err="1" smtClean="0"/>
              <a:t>Arduino</a:t>
            </a:r>
            <a:endParaRPr lang="uk-UA" dirty="0" smtClean="0"/>
          </a:p>
          <a:p>
            <a:r>
              <a:rPr lang="uk-UA" dirty="0" smtClean="0"/>
              <a:t>Створення роботів, керування ними</a:t>
            </a:r>
            <a:endParaRPr lang="uk-UA" dirty="0"/>
          </a:p>
          <a:p>
            <a:r>
              <a:rPr lang="uk-UA" dirty="0" smtClean="0"/>
              <a:t>Майстер-класи і не тільки</a:t>
            </a:r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520646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8" name="Picture 8" descr="Результат пошуку зображень за запитом &quot;робот Dash and dot&quot;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591" y="4437112"/>
            <a:ext cx="3077264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Огляд навчальних </a:t>
            </a:r>
            <a:br>
              <a:rPr lang="uk-UA" dirty="0" smtClean="0"/>
            </a:br>
            <a:r>
              <a:rPr lang="uk-UA" dirty="0" err="1" smtClean="0"/>
              <a:t>робототехнічних</a:t>
            </a:r>
            <a:r>
              <a:rPr lang="uk-UA" dirty="0" smtClean="0"/>
              <a:t> конструкторів</a:t>
            </a:r>
            <a:endParaRPr lang="uk-UA" dirty="0"/>
          </a:p>
        </p:txBody>
      </p:sp>
      <p:pic>
        <p:nvPicPr>
          <p:cNvPr id="5" name="Picture 4" descr="Результат пошуку зображень за запитом &quot;mbot&quot;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15" t="10860" r="11821" b="13418"/>
          <a:stretch/>
        </p:blipFill>
        <p:spPr bwMode="auto">
          <a:xfrm>
            <a:off x="5508104" y="3913485"/>
            <a:ext cx="2572233" cy="2654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Результат пошуку зображень за запитом &quot;BrainPad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2039" y="1988840"/>
            <a:ext cx="3312368" cy="2107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Результат пошуку зображень за запитом &quot;lego wedo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7087" y="1624395"/>
            <a:ext cx="314325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9275296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Public\Pictures\Sample Pictures\step_wo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41" t="13676" r="5289" b="11878"/>
          <a:stretch/>
        </p:blipFill>
        <p:spPr bwMode="auto">
          <a:xfrm>
            <a:off x="179512" y="4022263"/>
            <a:ext cx="3904332" cy="247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Основи робототехніки</a:t>
            </a:r>
            <a:br>
              <a:rPr lang="uk-UA" dirty="0" smtClean="0"/>
            </a:br>
            <a:r>
              <a:rPr lang="uk-UA" dirty="0" smtClean="0"/>
              <a:t>на базі конструктора</a:t>
            </a:r>
            <a:endParaRPr lang="uk-UA" dirty="0"/>
          </a:p>
        </p:txBody>
      </p:sp>
      <p:sp>
        <p:nvSpPr>
          <p:cNvPr id="3" name="TextBox 2"/>
          <p:cNvSpPr txBox="1"/>
          <p:nvPr/>
        </p:nvSpPr>
        <p:spPr>
          <a:xfrm>
            <a:off x="2699792" y="1844824"/>
            <a:ext cx="3676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Lego MINDSTORMS EV3</a:t>
            </a:r>
            <a:endParaRPr lang="uk-UA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069933" y="2996952"/>
            <a:ext cx="48225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Створення базової моделі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моторами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датчиками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17543" y="4941168"/>
            <a:ext cx="3718435" cy="1155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072728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Основи робототехніки</a:t>
            </a:r>
            <a:br>
              <a:rPr lang="uk-UA" dirty="0" smtClean="0"/>
            </a:br>
            <a:r>
              <a:rPr lang="uk-UA" dirty="0" smtClean="0"/>
              <a:t>на базі конструктора</a:t>
            </a:r>
            <a:endParaRPr lang="uk-UA" dirty="0"/>
          </a:p>
        </p:txBody>
      </p:sp>
      <p:pic>
        <p:nvPicPr>
          <p:cNvPr id="10" name="Picture 6" descr="Результат пошуку зображень за запитом &quot;makeblock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9760" y="1628800"/>
            <a:ext cx="3538364" cy="884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Результат пошуку зображень за запитом &quot;mbot&quot;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360" t="8463" r="6636"/>
          <a:stretch/>
        </p:blipFill>
        <p:spPr bwMode="auto">
          <a:xfrm>
            <a:off x="6316707" y="2852936"/>
            <a:ext cx="2504294" cy="263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ww.makeblock.com/wp-content/uploads/2018/08/积木式编程_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86554" y="4725145"/>
            <a:ext cx="3541570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288518" y="2909262"/>
            <a:ext cx="557962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Базова комплектація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пристроями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Робота з датчиками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uk-UA" sz="2800" dirty="0" smtClean="0"/>
              <a:t>Змагання роботів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Кушнір Н.О., Валько Н.В., Осипова Н.В.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169393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443</Words>
  <Application>Microsoft Office PowerPoint</Application>
  <PresentationFormat>Экран (4:3)</PresentationFormat>
  <Paragraphs>71</Paragraphs>
  <Slides>11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Методика STEM-освіти з математики</vt:lpstr>
      <vt:lpstr>Для кого курс</vt:lpstr>
      <vt:lpstr>Слайд 3</vt:lpstr>
      <vt:lpstr>Мета курсу</vt:lpstr>
      <vt:lpstr>Завдання курсу</vt:lpstr>
      <vt:lpstr>Програма курсу (30 ак.год.)</vt:lpstr>
      <vt:lpstr>Огляд навчальних  робототехнічних конструкторів</vt:lpstr>
      <vt:lpstr>Основи робототехніки на базі конструктора</vt:lpstr>
      <vt:lpstr>Основи робототехніки на базі конструктора</vt:lpstr>
      <vt:lpstr>Основи робототехніки на базі конструктора</vt:lpstr>
      <vt:lpstr>STEM-освіта і робототехніка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НАУКОВО- ДОСЛІДНОЇ ДІЯЛЬНОСТІ  У КОНТЕКСТІ STEM-ОСВІТИ</dc:title>
  <dc:creator>RePack by Diakov</dc:creator>
  <cp:lastModifiedBy>Shishko</cp:lastModifiedBy>
  <cp:revision>40</cp:revision>
  <dcterms:created xsi:type="dcterms:W3CDTF">2018-11-21T21:07:20Z</dcterms:created>
  <dcterms:modified xsi:type="dcterms:W3CDTF">2020-08-12T09:03:57Z</dcterms:modified>
</cp:coreProperties>
</file>